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8" r:id="rId2"/>
    <p:sldId id="307" r:id="rId3"/>
    <p:sldId id="308" r:id="rId4"/>
    <p:sldId id="382" r:id="rId5"/>
    <p:sldId id="370" r:id="rId6"/>
    <p:sldId id="378" r:id="rId7"/>
    <p:sldId id="379" r:id="rId8"/>
    <p:sldId id="380" r:id="rId9"/>
    <p:sldId id="381" r:id="rId10"/>
    <p:sldId id="392" r:id="rId11"/>
    <p:sldId id="385" r:id="rId12"/>
    <p:sldId id="393" r:id="rId13"/>
    <p:sldId id="395" r:id="rId14"/>
    <p:sldId id="396" r:id="rId15"/>
    <p:sldId id="397" r:id="rId16"/>
    <p:sldId id="387" r:id="rId17"/>
    <p:sldId id="38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70"/>
    <p:restoredTop sz="94548"/>
  </p:normalViewPr>
  <p:slideViewPr>
    <p:cSldViewPr snapToGrid="0" snapToObjects="1">
      <p:cViewPr varScale="1">
        <p:scale>
          <a:sx n="105" d="100"/>
          <a:sy n="105" d="100"/>
        </p:scale>
        <p:origin x="216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A6FE24-293A-1A47-B7B1-1D97180844A5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70EC1F-AE40-A54E-8C8A-D6A2A800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10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70EC1F-AE40-A54E-8C8A-D6A2A800CE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524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-future resources – books. </a:t>
            </a:r>
            <a:r>
              <a:rPr lang="en-US" dirty="0" err="1"/>
              <a:t>Digitalsereeni</a:t>
            </a:r>
            <a:r>
              <a:rPr lang="en-US" dirty="0"/>
              <a:t>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70EC1F-AE40-A54E-8C8A-D6A2A800CE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82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DDEB4-968C-1243-B4B3-868C1B56F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39A86A-D438-974F-98BB-6A14916404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76E0B-B873-594D-8026-B4055524C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CCF43-5559-0440-81A6-A6EFCDF63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F3A93-D999-1148-80B2-CF922F9EF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618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18B61-CC4C-4E42-920D-F5A2B6905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EEFC3E-FD76-0847-AEE1-3BBD9F2FBD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DFAD5-CF71-4B41-9B1D-CAE7AC537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3C7F5-C37F-4143-A34E-3193B9D9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09D70-5851-7D41-950A-BB4D261D0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16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F102C8-D1C5-034B-AC56-247C67A14F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5CE1B-2794-CC4F-B14D-E6BF3C94E1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29A3A-5A1F-354B-BF69-38BC12341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D9FD3-7F77-8D43-9A5D-873313FC5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7BFCA-04FB-284B-8BA9-056F5EC49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637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0C824-A199-0640-8EBF-775439C29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D3354-3A7B-8244-BA11-15FAB19B6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3F33C-146C-9D44-87F5-427B52C56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AD9DE-8FB4-004B-8879-04FFF1BCE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2AAEF-B27A-114A-8EC7-F1F2DB914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363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9AA22-0C14-2C4C-82E4-42B055B75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30CDB-EEEF-7746-AA00-F41D8F100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44F58-3BB3-3946-BAE0-142C14BC8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64012-EF2D-B74B-B786-CEC45311D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D4369-61B8-FF44-851D-624567F43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37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C68F6-8A6C-EF40-90BE-0D4F64138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5B3D4-8CB0-3942-A388-DD89C1DCA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11FB5A-7571-294D-853C-DF48EF7A5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C75EA-B62C-1547-9ED9-3E1CB9B72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05E22C-C52F-8747-8C82-43DF65BE1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3A685-32A2-2246-ADBB-47BDAB8AA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539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953A-F117-CE42-B927-EC67F049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9B7734-DB14-BF45-8197-88D84E766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09179-EAE3-C545-9BC5-CE95E5361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E6E64E-91EF-1945-86CD-F5A60BAF5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B361E0-20C8-2C46-ACAA-9AD4B66505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7FA348-4D03-B44F-8093-C859278E1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278C3D-BAE4-0045-93FE-B92547CA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981F66-B5FA-264C-B691-E620B237D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92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68564-E2A3-694A-B36B-15327626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A78BBE-FC82-3D49-8B69-C5926A29E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B4665-EB3D-3143-8A94-2E452B06C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0896C1-56B9-D745-90FF-D7B8040B2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678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9A4B4E-F6A6-8A43-9F33-200E497FB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60226A-54DE-524B-B3A4-13A42FDF7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EC2CA-FA3A-784B-A69C-0FD9E11B0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78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3C848-0E44-0743-8A05-418A40F56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AAEA0-825D-A542-9C88-1A07E0AC1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70EF80-2EF4-2B4D-BA5D-10B2277D0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CDAD40-96F1-BD47-84FC-83A5C5975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CFDF0D-FFE1-C34E-907C-5ED9A7D6D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22DF51-F39B-E946-9201-A178EE2D7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327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C1549-0418-8749-8F8B-674AA6F45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613EE3-EC54-ED44-8773-BAC3F2B1BE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5277E3-500B-5E4C-AA6C-256251D69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4BBCC2-3623-6E42-8D8B-3A44F6214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44F965-7A24-6F49-9B2A-4D03C4CCC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04CF9F-D025-9A40-B8E3-72E8AAF88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00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6A8ADC-1979-074C-9249-7774C1AE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0350A-7722-5443-9DEF-B70710F4F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4F79E-DFB0-3C42-9ED2-83A9881C9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C7764-FFD6-CA49-A27D-008EEAE024F2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B271F-747B-0D40-BA17-12937DDB59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10F84-DEA8-584D-A705-4A5E8F9EAE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D8180-59EC-CF47-89DD-E169AA63C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77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lmb.informatik.uni-freiburg.de/people/ronneber/u-net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alendly.com/daniel_montemayor/montemayor-office-hours" TargetMode="External"/><Relationship Id="rId2" Type="http://schemas.openxmlformats.org/officeDocument/2006/relationships/hyperlink" Target="mailto:montemayord2@uthscsa.ed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3991-1E2B-475A-B4C4-BCF0D3DFCB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63246" y="2194560"/>
            <a:ext cx="6905666" cy="1739347"/>
          </a:xfrm>
        </p:spPr>
        <p:txBody>
          <a:bodyPr>
            <a:normAutofit/>
          </a:bodyPr>
          <a:lstStyle/>
          <a:p>
            <a:r>
              <a:rPr lang="en-US"/>
              <a:t>Bioinformatics Bootcamp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1BADC7-8173-4145-86A4-B323069B10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3246" y="3996250"/>
            <a:ext cx="6905666" cy="1942434"/>
          </a:xfrm>
        </p:spPr>
        <p:txBody>
          <a:bodyPr>
            <a:normAutofit/>
          </a:bodyPr>
          <a:lstStyle/>
          <a:p>
            <a:r>
              <a:rPr lang="en-US" b="1" dirty="0"/>
              <a:t>Biomedical Machine Learning with Python</a:t>
            </a:r>
          </a:p>
          <a:p>
            <a:endParaRPr lang="en-US" dirty="0"/>
          </a:p>
          <a:p>
            <a:r>
              <a:rPr lang="en-US" u="sng" dirty="0"/>
              <a:t>PART II: Machine Learning for Biomedical Applications</a:t>
            </a:r>
          </a:p>
          <a:p>
            <a:r>
              <a:rPr lang="en-US" dirty="0"/>
              <a:t>Module 12: Image Processing Adv. Topics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9D4CF1-4569-4335-95C9-EAFECBAFD4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608"/>
          <a:stretch/>
        </p:blipFill>
        <p:spPr>
          <a:xfrm>
            <a:off x="634276" y="2619094"/>
            <a:ext cx="3374654" cy="157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79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0194C-A369-914F-8BD4-9B9A2826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209" y="4715838"/>
            <a:ext cx="3308279" cy="1818526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Prediction by Forward Propagation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4A41B5-F202-164B-9D67-F577A48D2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83" y="0"/>
            <a:ext cx="11379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24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ACDA529D-5D98-F140-B16A-E3132AB80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939" y="1161891"/>
            <a:ext cx="9508121" cy="569610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9224D61-27E8-9D4F-9234-5B527E1E4BD7}"/>
              </a:ext>
            </a:extLst>
          </p:cNvPr>
          <p:cNvSpPr txBox="1">
            <a:spLocks/>
          </p:cNvSpPr>
          <p:nvPr/>
        </p:nvSpPr>
        <p:spPr>
          <a:xfrm>
            <a:off x="380999" y="325078"/>
            <a:ext cx="8242139" cy="10060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Recall Gradient Decent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F3C5D54-DB57-A34B-BEA0-42976F456D98}"/>
              </a:ext>
            </a:extLst>
          </p:cNvPr>
          <p:cNvSpPr/>
          <p:nvPr/>
        </p:nvSpPr>
        <p:spPr>
          <a:xfrm>
            <a:off x="7120128" y="5779008"/>
            <a:ext cx="2023872" cy="853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83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9224D61-27E8-9D4F-9234-5B527E1E4BD7}"/>
              </a:ext>
            </a:extLst>
          </p:cNvPr>
          <p:cNvSpPr txBox="1">
            <a:spLocks/>
          </p:cNvSpPr>
          <p:nvPr/>
        </p:nvSpPr>
        <p:spPr>
          <a:xfrm>
            <a:off x="380999" y="325078"/>
            <a:ext cx="8242139" cy="10060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Binary Cross Entropy Error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7C4FA7-4678-7145-BAB7-39C64D0557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69"/>
          <a:stretch/>
        </p:blipFill>
        <p:spPr bwMode="auto">
          <a:xfrm>
            <a:off x="0" y="2699875"/>
            <a:ext cx="12192000" cy="2231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66D767C-5EA9-5544-B817-8C179AF84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07" y="1331089"/>
            <a:ext cx="11435486" cy="1576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BF8728-4EC3-7B4D-B83A-E3AA5A361467}"/>
              </a:ext>
            </a:extLst>
          </p:cNvPr>
          <p:cNvSpPr txBox="1"/>
          <p:nvPr/>
        </p:nvSpPr>
        <p:spPr>
          <a:xfrm>
            <a:off x="1643865" y="5342245"/>
            <a:ext cx="8262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need to find the derivative of the Loss (error) with respect to each weight and bias!</a:t>
            </a:r>
          </a:p>
        </p:txBody>
      </p:sp>
    </p:spTree>
    <p:extLst>
      <p:ext uri="{BB962C8B-B14F-4D97-AF65-F5344CB8AC3E}">
        <p14:creationId xmlns:p14="http://schemas.microsoft.com/office/powerpoint/2010/main" val="1073173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37C4FA7-4678-7145-BAB7-39C64D0557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4"/>
          <a:stretch/>
        </p:blipFill>
        <p:spPr bwMode="auto">
          <a:xfrm>
            <a:off x="7656576" y="1904696"/>
            <a:ext cx="4832616" cy="1636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EEB6A5-1896-FA42-8F18-475197D05E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66" t="59476"/>
          <a:stretch/>
        </p:blipFill>
        <p:spPr>
          <a:xfrm>
            <a:off x="14991" y="1763851"/>
            <a:ext cx="8229600" cy="259553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9224D61-27E8-9D4F-9234-5B527E1E4BD7}"/>
              </a:ext>
            </a:extLst>
          </p:cNvPr>
          <p:cNvSpPr txBox="1">
            <a:spLocks/>
          </p:cNvSpPr>
          <p:nvPr/>
        </p:nvSpPr>
        <p:spPr>
          <a:xfrm>
            <a:off x="146304" y="105665"/>
            <a:ext cx="8393764" cy="804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Deep Learning by Back Propagation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6C76F4-3266-5940-9B64-B827D683A7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713" b="22881"/>
          <a:stretch/>
        </p:blipFill>
        <p:spPr>
          <a:xfrm>
            <a:off x="-829056" y="921908"/>
            <a:ext cx="11435486" cy="8419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DB4625-5507-494E-BB84-D58C57A5AA6D}"/>
              </a:ext>
            </a:extLst>
          </p:cNvPr>
          <p:cNvSpPr txBox="1"/>
          <p:nvPr/>
        </p:nvSpPr>
        <p:spPr>
          <a:xfrm>
            <a:off x="506724" y="4598823"/>
            <a:ext cx="10092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Use chain rule to solve for the derivative </a:t>
            </a:r>
            <a:r>
              <a:rPr lang="en-US" sz="2400" dirty="0" err="1"/>
              <a:t>w.r.t.</a:t>
            </a:r>
            <a:r>
              <a:rPr lang="en-US" sz="2400" dirty="0"/>
              <a:t> weights and biases in top layer.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B7AA2B1-D9C0-194A-8940-8197867B97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" b="50252"/>
          <a:stretch/>
        </p:blipFill>
        <p:spPr bwMode="auto">
          <a:xfrm>
            <a:off x="-351028" y="5094150"/>
            <a:ext cx="6593332" cy="1536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74B84653-CED2-C04E-B651-873A003091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47" b="7626"/>
          <a:stretch/>
        </p:blipFill>
        <p:spPr bwMode="auto">
          <a:xfrm>
            <a:off x="5895860" y="5162354"/>
            <a:ext cx="6593332" cy="150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248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AEEB6A5-1896-FA42-8F18-475197D05E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732" t="59476"/>
          <a:stretch/>
        </p:blipFill>
        <p:spPr>
          <a:xfrm>
            <a:off x="1180175" y="870907"/>
            <a:ext cx="3535680" cy="259553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9224D61-27E8-9D4F-9234-5B527E1E4BD7}"/>
              </a:ext>
            </a:extLst>
          </p:cNvPr>
          <p:cNvSpPr txBox="1">
            <a:spLocks/>
          </p:cNvSpPr>
          <p:nvPr/>
        </p:nvSpPr>
        <p:spPr>
          <a:xfrm>
            <a:off x="146304" y="105665"/>
            <a:ext cx="8393764" cy="804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Deep Learning by Back Propagation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BA484D4-23DA-B646-A9C0-DD8A39FB0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833461"/>
            <a:ext cx="6096000" cy="5548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1797D4-3C27-D840-B916-EE0F6475FFBE}"/>
              </a:ext>
            </a:extLst>
          </p:cNvPr>
          <p:cNvSpPr txBox="1"/>
          <p:nvPr/>
        </p:nvSpPr>
        <p:spPr>
          <a:xfrm>
            <a:off x="-90684" y="6396335"/>
            <a:ext cx="10092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Use chain rule to solve for the derivative </a:t>
            </a:r>
            <a:r>
              <a:rPr lang="en-US" sz="2400" dirty="0" err="1"/>
              <a:t>w.r.t.</a:t>
            </a:r>
            <a:r>
              <a:rPr lang="en-US" sz="2400" dirty="0"/>
              <a:t> weights and biases in top layer.</a:t>
            </a: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C75B87D3-4A36-1A4E-A86C-123245DB9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" b="50252"/>
          <a:stretch/>
        </p:blipFill>
        <p:spPr bwMode="auto">
          <a:xfrm>
            <a:off x="-90684" y="3395198"/>
            <a:ext cx="6593332" cy="1536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778B8B-8FE9-A741-8490-8499979CDE13}"/>
              </a:ext>
            </a:extLst>
          </p:cNvPr>
          <p:cNvSpPr txBox="1"/>
          <p:nvPr/>
        </p:nvSpPr>
        <p:spPr>
          <a:xfrm>
            <a:off x="6925056" y="1072896"/>
            <a:ext cx="171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Logistic function</a:t>
            </a:r>
          </a:p>
        </p:txBody>
      </p:sp>
    </p:spTree>
    <p:extLst>
      <p:ext uri="{BB962C8B-B14F-4D97-AF65-F5344CB8AC3E}">
        <p14:creationId xmlns:p14="http://schemas.microsoft.com/office/powerpoint/2010/main" val="1281229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3F5216E9-4C48-994E-A9B5-5F4203EA0D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656" y="693301"/>
            <a:ext cx="7907572" cy="4246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EEB6A5-1896-FA42-8F18-475197D05E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512" t="60061" r="33589" b="-585"/>
          <a:stretch/>
        </p:blipFill>
        <p:spPr>
          <a:xfrm>
            <a:off x="146304" y="833461"/>
            <a:ext cx="2965105" cy="259553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9224D61-27E8-9D4F-9234-5B527E1E4BD7}"/>
              </a:ext>
            </a:extLst>
          </p:cNvPr>
          <p:cNvSpPr txBox="1">
            <a:spLocks/>
          </p:cNvSpPr>
          <p:nvPr/>
        </p:nvSpPr>
        <p:spPr>
          <a:xfrm>
            <a:off x="146304" y="105665"/>
            <a:ext cx="8393764" cy="804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Deep Learning by Back Propagation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1797D4-3C27-D840-B916-EE0F6475FFBE}"/>
              </a:ext>
            </a:extLst>
          </p:cNvPr>
          <p:cNvSpPr txBox="1"/>
          <p:nvPr/>
        </p:nvSpPr>
        <p:spPr>
          <a:xfrm>
            <a:off x="-90684" y="6396335"/>
            <a:ext cx="10659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Continue process to solve for the derivative </a:t>
            </a:r>
            <a:r>
              <a:rPr lang="en-US" sz="2400" dirty="0" err="1"/>
              <a:t>w.r.t.</a:t>
            </a:r>
            <a:r>
              <a:rPr lang="en-US" sz="2400" dirty="0"/>
              <a:t> weights and biases in hidden layer.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4877D3-F25E-B341-B1EE-9E3AFE4FD937}"/>
              </a:ext>
            </a:extLst>
          </p:cNvPr>
          <p:cNvSpPr txBox="1"/>
          <p:nvPr/>
        </p:nvSpPr>
        <p:spPr>
          <a:xfrm>
            <a:off x="210735" y="5795367"/>
            <a:ext cx="5885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precalculated values to compute gradients in lower layer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C7943C16-B0BC-D149-94D3-A3991D54F7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1" b="50252"/>
          <a:stretch/>
        </p:blipFill>
        <p:spPr bwMode="auto">
          <a:xfrm>
            <a:off x="-90684" y="3395198"/>
            <a:ext cx="6593332" cy="1536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10FB4E8-41A9-5746-8C8F-C5518A1D4252}"/>
              </a:ext>
            </a:extLst>
          </p:cNvPr>
          <p:cNvCxnSpPr>
            <a:cxnSpLocks/>
          </p:cNvCxnSpPr>
          <p:nvPr/>
        </p:nvCxnSpPr>
        <p:spPr>
          <a:xfrm flipV="1">
            <a:off x="4165342" y="2694432"/>
            <a:ext cx="2589026" cy="8778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2032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A274-4523-5243-B268-8DD0015C0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Vanishing gradient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61241EE6-F497-D94F-A2FB-B13A3BAE9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7300" y="76708"/>
            <a:ext cx="7124700" cy="368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F33EFE5-0242-DE4B-A5A9-4BEFD9BB0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36" y="3508329"/>
            <a:ext cx="10875264" cy="334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863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74DF4D-00BA-624C-A5F3-53145C687B52}"/>
              </a:ext>
            </a:extLst>
          </p:cNvPr>
          <p:cNvSpPr/>
          <p:nvPr/>
        </p:nvSpPr>
        <p:spPr>
          <a:xfrm>
            <a:off x="4889446" y="6488668"/>
            <a:ext cx="69355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source: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lmb.informatik.uni-freiburg.de</a:t>
            </a:r>
            <a:r>
              <a:rPr lang="en-US" dirty="0">
                <a:hlinkClick r:id="rId2"/>
              </a:rPr>
              <a:t>/people/</a:t>
            </a:r>
            <a:r>
              <a:rPr lang="en-US" dirty="0" err="1">
                <a:hlinkClick r:id="rId2"/>
              </a:rPr>
              <a:t>ronneber</a:t>
            </a:r>
            <a:r>
              <a:rPr lang="en-US" dirty="0">
                <a:hlinkClick r:id="rId2"/>
              </a:rPr>
              <a:t>/u-net/</a:t>
            </a:r>
            <a:endParaRPr lang="en-US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C003476F-1BC0-FF45-876D-800785BB6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2172" y="292608"/>
            <a:ext cx="9299828" cy="619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5BBB6E-2F94-DA4E-9301-EBE97316F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59802"/>
            <a:ext cx="3209544" cy="493839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Unet</a:t>
            </a:r>
            <a:r>
              <a:rPr lang="en-US" dirty="0"/>
              <a:t>: Convolutional Networks for Biomedical Image Segmentation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53B149-FE01-E843-B190-1766C88C0A09}"/>
              </a:ext>
            </a:extLst>
          </p:cNvPr>
          <p:cNvSpPr txBox="1"/>
          <p:nvPr/>
        </p:nvSpPr>
        <p:spPr>
          <a:xfrm>
            <a:off x="4559808" y="369332"/>
            <a:ext cx="1844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Spatially rich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F11699-E0E1-E646-B773-CE31A4A96E9D}"/>
              </a:ext>
            </a:extLst>
          </p:cNvPr>
          <p:cNvSpPr txBox="1"/>
          <p:nvPr/>
        </p:nvSpPr>
        <p:spPr>
          <a:xfrm>
            <a:off x="7638288" y="399074"/>
            <a:ext cx="1775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Feature rich data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26573C9-2143-EA4F-B229-9DF7FF2370FE}"/>
              </a:ext>
            </a:extLst>
          </p:cNvPr>
          <p:cNvCxnSpPr>
            <a:stCxn id="5" idx="2"/>
          </p:cNvCxnSpPr>
          <p:nvPr/>
        </p:nvCxnSpPr>
        <p:spPr>
          <a:xfrm flipH="1">
            <a:off x="4559808" y="738664"/>
            <a:ext cx="922368" cy="4073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42128D-3EE5-8448-BD8D-73EB6598B5EB}"/>
              </a:ext>
            </a:extLst>
          </p:cNvPr>
          <p:cNvCxnSpPr>
            <a:cxnSpLocks/>
          </p:cNvCxnSpPr>
          <p:nvPr/>
        </p:nvCxnSpPr>
        <p:spPr>
          <a:xfrm>
            <a:off x="8560656" y="768406"/>
            <a:ext cx="1010064" cy="5361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99C95A8-3D13-594C-A001-BCF964E805AA}"/>
              </a:ext>
            </a:extLst>
          </p:cNvPr>
          <p:cNvSpPr txBox="1"/>
          <p:nvPr/>
        </p:nvSpPr>
        <p:spPr>
          <a:xfrm>
            <a:off x="4889446" y="1780342"/>
            <a:ext cx="4303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Horizontal links mitigate vanishing gradients</a:t>
            </a:r>
          </a:p>
        </p:txBody>
      </p:sp>
    </p:spTree>
    <p:extLst>
      <p:ext uri="{BB962C8B-B14F-4D97-AF65-F5344CB8AC3E}">
        <p14:creationId xmlns:p14="http://schemas.microsoft.com/office/powerpoint/2010/main" val="2255315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02ED0F-BE4B-1D43-8929-39E3FA1EA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Contact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05B17-4DD0-5642-891E-2B2EAC3D9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/>
              <a:t>Daniel Montemayor Ph.D.</a:t>
            </a:r>
          </a:p>
          <a:p>
            <a:pPr marL="0" indent="0">
              <a:buNone/>
            </a:pPr>
            <a:r>
              <a:rPr lang="en-US" sz="2000"/>
              <a:t>Assistant Professor / Research</a:t>
            </a:r>
          </a:p>
          <a:p>
            <a:pPr marL="0" indent="0">
              <a:buNone/>
            </a:pPr>
            <a:r>
              <a:rPr lang="en-US" sz="2000"/>
              <a:t>Center for Renal Precision Medicine</a:t>
            </a:r>
          </a:p>
          <a:p>
            <a:pPr marL="0" indent="0">
              <a:buNone/>
            </a:pPr>
            <a:r>
              <a:rPr lang="en-US" sz="2000"/>
              <a:t>Department of Medicine</a:t>
            </a:r>
          </a:p>
          <a:p>
            <a:pPr marL="0" indent="0">
              <a:buNone/>
            </a:pPr>
            <a:r>
              <a:rPr lang="en-US" sz="2000"/>
              <a:t>UT Health San Antonio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Email: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montemayord2@uthscsa.edu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Office hours: </a:t>
            </a:r>
            <a:r>
              <a:rPr lang="en-US" sz="2000" b="1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sz="2000" u="sng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https://calendly.com/daniel_montemayor/montemayor-office-hours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4935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66BFE-722E-AD40-9EC8-C76692D07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 II 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9A115-CC85-E047-A412-9607D1750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sz="2000" dirty="0"/>
              <a:t> Getting to know your data 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sz="2000" dirty="0"/>
              <a:t>Formatting | Visualization | Partitioning | Normalization | Integrity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 Feature Selection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sz="2000" dirty="0"/>
              <a:t>Parsimony | Dimension Reduction |  Supervised and Unsupervised Methods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 Classification Models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sz="2000" dirty="0"/>
              <a:t>Cross-Entropy and other Error Metrics | Random Forest | Logistic Regression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 Regression Models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sz="2000" dirty="0"/>
              <a:t>Linear Regression | Regularization | LASSO | Elastic-Net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 End-to-End ML Workflow – Leukemia Project </a:t>
            </a:r>
            <a:r>
              <a:rPr lang="en-US" sz="2000" b="1" dirty="0"/>
              <a:t>(two weeks)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 Image Processing  - Convolutional Neural Networks </a:t>
            </a:r>
          </a:p>
          <a:p>
            <a:pPr>
              <a:buFont typeface="Wingdings" pitchFamily="2" charset="2"/>
              <a:buChar char="v"/>
            </a:pPr>
            <a:r>
              <a:rPr lang="en-US" sz="2000" dirty="0"/>
              <a:t> Adv. Topics – Back </a:t>
            </a:r>
            <a:r>
              <a:rPr lang="en-US" sz="2000" dirty="0" err="1"/>
              <a:t>propagation|vanishing</a:t>
            </a:r>
            <a:r>
              <a:rPr lang="en-US" sz="2000" dirty="0"/>
              <a:t> gradient| </a:t>
            </a:r>
            <a:r>
              <a:rPr lang="en-US" sz="2000" dirty="0" err="1"/>
              <a:t>Unet</a:t>
            </a: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1E01CD0-A057-9444-9E0D-5318820AB8A2}"/>
              </a:ext>
            </a:extLst>
          </p:cNvPr>
          <p:cNvSpPr/>
          <p:nvPr/>
        </p:nvSpPr>
        <p:spPr>
          <a:xfrm>
            <a:off x="4727088" y="5612698"/>
            <a:ext cx="6721687" cy="4445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F913C-CF40-5548-8B45-1BE7909CC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54615"/>
            <a:ext cx="7416800" cy="1325563"/>
          </a:xfrm>
        </p:spPr>
        <p:txBody>
          <a:bodyPr/>
          <a:lstStyle/>
          <a:p>
            <a:r>
              <a:rPr lang="en-US" dirty="0"/>
              <a:t>Segmentation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42BED-FF91-A84D-85D9-FFF704209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5625"/>
            <a:ext cx="9766300" cy="45809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/>
              <a:t>Histogram based Segmentation</a:t>
            </a:r>
          </a:p>
          <a:p>
            <a:r>
              <a:rPr lang="en-US" dirty="0"/>
              <a:t>Use image intensity to classify</a:t>
            </a:r>
          </a:p>
          <a:p>
            <a:pPr marL="0" indent="0">
              <a:buNone/>
            </a:pPr>
            <a:endParaRPr lang="en-US" u="sng" dirty="0"/>
          </a:p>
          <a:p>
            <a:pPr marL="0" indent="0">
              <a:buNone/>
            </a:pPr>
            <a:r>
              <a:rPr lang="en-US" u="sng" dirty="0"/>
              <a:t>Semantic Segmentation</a:t>
            </a:r>
          </a:p>
          <a:p>
            <a:r>
              <a:rPr lang="en-US" dirty="0"/>
              <a:t>Use calculated pixel features to assign a class to each pixel.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u="sng" dirty="0"/>
              <a:t>Image Classification</a:t>
            </a:r>
          </a:p>
          <a:p>
            <a:r>
              <a:rPr lang="en-US" dirty="0"/>
              <a:t>Learn useful features automatically to do classification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54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9893A-1C16-1F49-B653-5048DAEF7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Formatting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4D500-C6F2-1241-A3EF-3A6498DA3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1" y="2251587"/>
            <a:ext cx="4276077" cy="443311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u="sng" dirty="0"/>
              <a:t>Scikit-image uses NumPy to represent images as </a:t>
            </a:r>
            <a:r>
              <a:rPr lang="en-US" sz="2000" u="sng" dirty="0" err="1"/>
              <a:t>ndarrays</a:t>
            </a:r>
            <a:endParaRPr lang="en-US" sz="2000" u="sng" dirty="0"/>
          </a:p>
          <a:p>
            <a:r>
              <a:rPr lang="en-US" sz="2000" dirty="0"/>
              <a:t>2D grayscale: [row, col]</a:t>
            </a:r>
          </a:p>
          <a:p>
            <a:r>
              <a:rPr lang="en-US" sz="2000" dirty="0"/>
              <a:t>2D multichannel: [row, col, </a:t>
            </a:r>
            <a:r>
              <a:rPr lang="en-US" sz="2000" dirty="0" err="1"/>
              <a:t>chan</a:t>
            </a:r>
            <a:r>
              <a:rPr lang="en-US" sz="2000" dirty="0"/>
              <a:t>]</a:t>
            </a:r>
          </a:p>
          <a:p>
            <a:r>
              <a:rPr lang="en-US" sz="2000" dirty="0"/>
              <a:t>3D grayscale: [plane, row, col]</a:t>
            </a:r>
          </a:p>
          <a:p>
            <a:r>
              <a:rPr lang="en-US" sz="2000" dirty="0"/>
              <a:t>3D </a:t>
            </a:r>
            <a:r>
              <a:rPr lang="en-US" sz="2000" dirty="0" err="1"/>
              <a:t>multichan</a:t>
            </a:r>
            <a:r>
              <a:rPr lang="en-US" sz="2000" dirty="0"/>
              <a:t>: [plane, row, col, </a:t>
            </a:r>
            <a:r>
              <a:rPr lang="en-US" sz="2000" dirty="0" err="1"/>
              <a:t>chan</a:t>
            </a:r>
            <a:r>
              <a:rPr lang="en-US" sz="2000" dirty="0"/>
              <a:t>]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u="sng" dirty="0"/>
              <a:t>Developing convention for time</a:t>
            </a:r>
          </a:p>
          <a:p>
            <a:pPr marL="0" indent="0">
              <a:buNone/>
            </a:pPr>
            <a:r>
              <a:rPr lang="en-US" sz="2000" dirty="0"/>
              <a:t>2D grayscale video: [t, row, col]</a:t>
            </a:r>
          </a:p>
          <a:p>
            <a:pPr marL="0" indent="0">
              <a:buNone/>
            </a:pPr>
            <a:r>
              <a:rPr lang="en-US" sz="2000" dirty="0"/>
              <a:t>3D </a:t>
            </a:r>
            <a:r>
              <a:rPr lang="en-US" sz="2000" dirty="0" err="1"/>
              <a:t>multichan</a:t>
            </a:r>
            <a:r>
              <a:rPr lang="en-US" sz="2000" dirty="0"/>
              <a:t> video: [t, </a:t>
            </a:r>
            <a:r>
              <a:rPr lang="en-US" sz="2000" dirty="0" err="1"/>
              <a:t>pln</a:t>
            </a:r>
            <a:r>
              <a:rPr lang="en-US" sz="2000" dirty="0"/>
              <a:t>, row, col, </a:t>
            </a:r>
            <a:r>
              <a:rPr lang="en-US" sz="2000" dirty="0" err="1"/>
              <a:t>ch</a:t>
            </a:r>
            <a:r>
              <a:rPr lang="en-US" sz="2000" dirty="0"/>
              <a:t>]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Note cartesian convention (x, y, z) translates to [col, row, plane]</a:t>
            </a:r>
          </a:p>
          <a:p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56455298-3CEC-5E4F-A6AA-E0AD909FE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2279" y="807593"/>
            <a:ext cx="5346497" cy="523956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26979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EB53DA-ECE0-DB44-9729-24FB20E20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0350" y="2501900"/>
            <a:ext cx="7962900" cy="26924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BF1F46-33D6-3F48-977C-64A6E9B79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825625"/>
            <a:ext cx="45593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Quantify useful features in image to do classification.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/>
              <a:t>Major features</a:t>
            </a:r>
          </a:p>
          <a:p>
            <a:r>
              <a:rPr lang="en-US" dirty="0"/>
              <a:t>Convolutional layers</a:t>
            </a:r>
          </a:p>
          <a:p>
            <a:r>
              <a:rPr lang="en-US" dirty="0"/>
              <a:t>Pooling layers</a:t>
            </a:r>
          </a:p>
          <a:p>
            <a:r>
              <a:rPr lang="en-US" dirty="0"/>
              <a:t>Fully connected layers</a:t>
            </a:r>
          </a:p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8C8827-44A5-C248-B8EC-9FEE98FFACB4}"/>
              </a:ext>
            </a:extLst>
          </p:cNvPr>
          <p:cNvSpPr txBox="1">
            <a:spLocks/>
          </p:cNvSpPr>
          <p:nvPr/>
        </p:nvSpPr>
        <p:spPr>
          <a:xfrm>
            <a:off x="381000" y="417677"/>
            <a:ext cx="5872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Convolutional Nets Recap</a:t>
            </a:r>
          </a:p>
        </p:txBody>
      </p:sp>
    </p:spTree>
    <p:extLst>
      <p:ext uri="{BB962C8B-B14F-4D97-AF65-F5344CB8AC3E}">
        <p14:creationId xmlns:p14="http://schemas.microsoft.com/office/powerpoint/2010/main" val="3928411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BF1F46-33D6-3F48-977C-64A6E9B79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130425"/>
            <a:ext cx="4559300" cy="1603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Convolutional Layers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0F3A09A1-469E-C745-9744-6429432BC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7300" y="-278606"/>
            <a:ext cx="7124700" cy="429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DD798735-F497-6347-B8D0-5BFBB15F25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538"/>
          <a:stretch/>
        </p:blipFill>
        <p:spPr>
          <a:xfrm>
            <a:off x="0" y="3733800"/>
            <a:ext cx="7543800" cy="32385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87E160-7FF2-9D45-9707-265BC32EF88E}"/>
              </a:ext>
            </a:extLst>
          </p:cNvPr>
          <p:cNvSpPr txBox="1"/>
          <p:nvPr/>
        </p:nvSpPr>
        <p:spPr>
          <a:xfrm>
            <a:off x="4940300" y="590828"/>
            <a:ext cx="131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 Image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92FE42-AE24-2748-95B6-27308E823FC1}"/>
              </a:ext>
            </a:extLst>
          </p:cNvPr>
          <p:cNvSpPr txBox="1"/>
          <p:nvPr/>
        </p:nvSpPr>
        <p:spPr>
          <a:xfrm>
            <a:off x="7835900" y="3733800"/>
            <a:ext cx="277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 10 (5x5) convolutions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A7ECA0E-B860-2946-BD68-154BF3BA9DDE}"/>
              </a:ext>
            </a:extLst>
          </p:cNvPr>
          <p:cNvSpPr txBox="1">
            <a:spLocks/>
          </p:cNvSpPr>
          <p:nvPr/>
        </p:nvSpPr>
        <p:spPr>
          <a:xfrm>
            <a:off x="381000" y="417677"/>
            <a:ext cx="5872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Convolutional Nets Recap</a:t>
            </a:r>
          </a:p>
        </p:txBody>
      </p:sp>
    </p:spTree>
    <p:extLst>
      <p:ext uri="{BB962C8B-B14F-4D97-AF65-F5344CB8AC3E}">
        <p14:creationId xmlns:p14="http://schemas.microsoft.com/office/powerpoint/2010/main" val="807634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BF1F46-33D6-3F48-977C-64A6E9B79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130425"/>
            <a:ext cx="2690779" cy="34194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Pooling Layers</a:t>
            </a:r>
          </a:p>
          <a:p>
            <a:r>
              <a:rPr lang="en-US" dirty="0"/>
              <a:t>Ave pooling can do dimension reduction</a:t>
            </a:r>
          </a:p>
          <a:p>
            <a:endParaRPr lang="en-US" dirty="0"/>
          </a:p>
          <a:p>
            <a:r>
              <a:rPr lang="en-US" dirty="0"/>
              <a:t>Max pooling can also do denoising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3B219F93-E9D2-5F49-BEEC-0F3A6854D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779" y="1308100"/>
            <a:ext cx="8917021" cy="518001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F8BE8D7-D354-8F49-B86C-A29F023F9A79}"/>
              </a:ext>
            </a:extLst>
          </p:cNvPr>
          <p:cNvSpPr txBox="1">
            <a:spLocks/>
          </p:cNvSpPr>
          <p:nvPr/>
        </p:nvSpPr>
        <p:spPr>
          <a:xfrm>
            <a:off x="381000" y="417677"/>
            <a:ext cx="5872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Convolutional Nets Recap</a:t>
            </a:r>
          </a:p>
        </p:txBody>
      </p:sp>
    </p:spTree>
    <p:extLst>
      <p:ext uri="{BB962C8B-B14F-4D97-AF65-F5344CB8AC3E}">
        <p14:creationId xmlns:p14="http://schemas.microsoft.com/office/powerpoint/2010/main" val="3017743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BEF9C69-4B93-8546-B195-0DFBC9ED6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537" y="1027906"/>
            <a:ext cx="9581263" cy="51191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7B4F06-D80A-6A44-8CDD-0C03524C3830}"/>
              </a:ext>
            </a:extLst>
          </p:cNvPr>
          <p:cNvSpPr txBox="1"/>
          <p:nvPr/>
        </p:nvSpPr>
        <p:spPr>
          <a:xfrm>
            <a:off x="2831612" y="6173232"/>
            <a:ext cx="652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CNN model for classifying MNIST handwritten digit dataset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9224D61-27E8-9D4F-9234-5B527E1E4BD7}"/>
              </a:ext>
            </a:extLst>
          </p:cNvPr>
          <p:cNvSpPr txBox="1">
            <a:spLocks/>
          </p:cNvSpPr>
          <p:nvPr/>
        </p:nvSpPr>
        <p:spPr>
          <a:xfrm>
            <a:off x="381000" y="417677"/>
            <a:ext cx="58721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Convolutional Nets Recap</a:t>
            </a:r>
          </a:p>
        </p:txBody>
      </p:sp>
    </p:spTree>
    <p:extLst>
      <p:ext uri="{BB962C8B-B14F-4D97-AF65-F5344CB8AC3E}">
        <p14:creationId xmlns:p14="http://schemas.microsoft.com/office/powerpoint/2010/main" val="2863124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5910</TotalTime>
  <Words>519</Words>
  <Application>Microsoft Macintosh PowerPoint</Application>
  <PresentationFormat>Widescreen</PresentationFormat>
  <Paragraphs>86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Bioinformatics Bootcamp</vt:lpstr>
      <vt:lpstr>Contact Info</vt:lpstr>
      <vt:lpstr>Part II : Overview</vt:lpstr>
      <vt:lpstr>Segmentation Recap</vt:lpstr>
      <vt:lpstr>Formatting Recap</vt:lpstr>
      <vt:lpstr>PowerPoint Presentation</vt:lpstr>
      <vt:lpstr>PowerPoint Presentation</vt:lpstr>
      <vt:lpstr>PowerPoint Presentation</vt:lpstr>
      <vt:lpstr>PowerPoint Presentation</vt:lpstr>
      <vt:lpstr>Prediction by Forward Propagation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Vanishing gradient</vt:lpstr>
      <vt:lpstr>Unet: Convolutional Networks for Biomedical Image Segmentation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Montemayor, Daniel</dc:creator>
  <cp:lastModifiedBy>Montemayor, Daniel</cp:lastModifiedBy>
  <cp:revision>215</cp:revision>
  <dcterms:created xsi:type="dcterms:W3CDTF">2020-01-28T14:23:16Z</dcterms:created>
  <dcterms:modified xsi:type="dcterms:W3CDTF">2021-08-24T21:58:21Z</dcterms:modified>
</cp:coreProperties>
</file>

<file path=docProps/thumbnail.jpeg>
</file>